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6" r:id="rId1"/>
  </p:sldMasterIdLst>
  <p:sldIdLst>
    <p:sldId id="256" r:id="rId2"/>
    <p:sldId id="257" r:id="rId3"/>
    <p:sldId id="273" r:id="rId4"/>
    <p:sldId id="278" r:id="rId5"/>
    <p:sldId id="258" r:id="rId6"/>
    <p:sldId id="261" r:id="rId7"/>
    <p:sldId id="259" r:id="rId8"/>
    <p:sldId id="267" r:id="rId9"/>
    <p:sldId id="268" r:id="rId10"/>
    <p:sldId id="266" r:id="rId11"/>
    <p:sldId id="269" r:id="rId12"/>
    <p:sldId id="272" r:id="rId13"/>
    <p:sldId id="270" r:id="rId14"/>
    <p:sldId id="274" r:id="rId15"/>
    <p:sldId id="276" r:id="rId16"/>
    <p:sldId id="263" r:id="rId17"/>
  </p:sldIdLst>
  <p:sldSz cx="12192000" cy="6858000"/>
  <p:notesSz cx="6858000" cy="9144000"/>
  <p:embeddedFontLst>
    <p:embeddedFont>
      <p:font typeface="Nanum Gothic" panose="020B0600000101010101" charset="-127"/>
      <p:regular r:id="rId18"/>
      <p:bold r:id="rId19"/>
    </p:embeddedFont>
    <p:embeddedFont>
      <p:font typeface="NanumBarunGothicOTF" panose="02020603020101020101" charset="-127"/>
      <p:regular r:id="rId20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5"/>
    <p:restoredTop sz="94734"/>
  </p:normalViewPr>
  <p:slideViewPr>
    <p:cSldViewPr snapToGrid="0" snapToObjects="1" showGuides="1">
      <p:cViewPr varScale="1">
        <p:scale>
          <a:sx n="81" d="100"/>
          <a:sy n="81" d="100"/>
        </p:scale>
        <p:origin x="648" y="53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5FD06-1E17-45C0-A944-8F4CDF0FF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ECE9E-186C-4B0D-A3DF-D84830FEA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6BD29-8667-4CB6-A1E8-CD4876E85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647-B41B-9F40-81EB-D6A89A205FAE}" type="datetimeFigureOut">
              <a:rPr kumimoji="1" lang="ko-KR" altLang="en-US" smtClean="0"/>
              <a:t>2019-10-11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0302CA-3AE2-484E-905F-681CC278F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52026A-27A1-45BF-BC87-BD0C6CCB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3817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6A967-36BB-4F6F-8468-CD46D6716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ED8C44-F70C-4D47-8347-4AA8CD1B8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E23FF4-F30D-44BF-8CE0-CE28EE047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647-B41B-9F40-81EB-D6A89A205FAE}" type="datetimeFigureOut">
              <a:rPr kumimoji="1" lang="ko-KR" altLang="en-US" smtClean="0"/>
              <a:t>2019-10-11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398BA5-2338-4086-8DCD-C5ACDA5B0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89E525-B11F-4B48-A2A9-D4C974050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117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244761-4B5F-45FD-810A-122E657B6A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07255-4EFF-4C4E-BB19-353D1F649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04268-4377-4F34-9670-B60FACB8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647-B41B-9F40-81EB-D6A89A205FAE}" type="datetimeFigureOut">
              <a:rPr kumimoji="1" lang="ko-KR" altLang="en-US" smtClean="0"/>
              <a:t>2019-10-11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CC4193-9FE7-485C-BB4D-569D9A737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EBB2C8-09B6-48A3-8825-E7B2EDDD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480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E5AA3-305D-4A1F-A7D8-58643FC8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2D4E0-A209-49DD-BF08-C3229CD64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6E1D3A-5B60-4853-ADB2-23AD4DB56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647-B41B-9F40-81EB-D6A89A205FAE}" type="datetimeFigureOut">
              <a:rPr kumimoji="1" lang="ko-KR" altLang="en-US" smtClean="0"/>
              <a:t>2019-10-11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86E7DE-AED0-47B3-8449-D00FE0172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411CC4-745C-4F19-8CB1-C1E353A1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429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FC6F5A-24E5-41F9-A564-EB73B0C88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76B0F-EB20-4447-B4B3-34745F5EF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406A68-65B0-45F7-81BE-DA38B0296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647-B41B-9F40-81EB-D6A89A205FAE}" type="datetimeFigureOut">
              <a:rPr kumimoji="1" lang="ko-KR" altLang="en-US" smtClean="0"/>
              <a:t>2019-10-11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87E6B1-D32F-413A-A2CA-867BD6A7C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E6BF36-DA3A-4B5E-A29E-2D6D1DAA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2370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69E74-AB60-4120-AF7E-48EE7C9B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DE7BDF-0CA4-41F5-83D7-1FE25B258E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372F21-921F-40CC-8D16-C98C004F8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97BFA0-B75B-49C1-8670-7C6A08907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647-B41B-9F40-81EB-D6A89A205FAE}" type="datetimeFigureOut">
              <a:rPr kumimoji="1" lang="ko-KR" altLang="en-US" smtClean="0"/>
              <a:t>2019-10-11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48BDA9-03F9-466F-8804-82E431179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18112C-72C7-4EFC-87D2-95A18C97C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829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36507-B6DA-4983-A804-7CB40EB5F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4D08CA-039C-4759-BB12-091745C37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A0D192-CB6D-460C-9BFE-BACD6B472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8BBC34-A51A-4103-B487-EF02A180E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754953-8ED3-41D2-8035-3DB589BCA6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2EF35B-7820-4655-8008-EB58A2743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647-B41B-9F40-81EB-D6A89A205FAE}" type="datetimeFigureOut">
              <a:rPr kumimoji="1" lang="ko-KR" altLang="en-US" smtClean="0"/>
              <a:t>2019-10-11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E5F80F-1F16-491A-9C91-043E3989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FA7ADD-D9C3-4A37-8003-229F52E0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872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442E9-3C9A-4BC3-AACB-070238F3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7B82C8-F8DD-41B5-AA19-0BCB8A0F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647-B41B-9F40-81EB-D6A89A205FAE}" type="datetimeFigureOut">
              <a:rPr kumimoji="1" lang="ko-KR" altLang="en-US" smtClean="0"/>
              <a:t>2019-10-11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924BF1-5738-4267-8E37-106EB2C21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4D8FEB-5EBB-405B-884B-0EF695B1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7661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8033C1-6C3D-4659-9C9D-BA09D5A38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647-B41B-9F40-81EB-D6A89A205FAE}" type="datetimeFigureOut">
              <a:rPr kumimoji="1" lang="ko-KR" altLang="en-US" smtClean="0"/>
              <a:t>2019-10-11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FD82E6-15C1-49C5-B60F-43C66B54F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FFF44-CA7E-449F-9275-2F23E4222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7276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4679B-5D73-4F38-BFAB-EB1C67B2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F89338-4180-4D84-9E04-5AB3BCD5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BDD1A9-CD99-47FD-86AA-15D382B25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07A94-B309-427D-8F4E-4BEB0FBF2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647-B41B-9F40-81EB-D6A89A205FAE}" type="datetimeFigureOut">
              <a:rPr kumimoji="1" lang="ko-KR" altLang="en-US" smtClean="0"/>
              <a:t>2019-10-11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2C40EB-F091-4499-B167-3CB818A67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86AE81-6D78-42C8-A630-0A77698E5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744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56BAA-F78B-4D2F-BC80-17921800C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6F6252-2AAF-4554-A7AD-EC32B86B4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C27D86-3184-40FD-B9D3-C0A53FC9C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F5C894-45AB-45CE-9FCB-E4C8B0BF5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647-B41B-9F40-81EB-D6A89A205FAE}" type="datetimeFigureOut">
              <a:rPr kumimoji="1" lang="ko-KR" altLang="en-US" smtClean="0"/>
              <a:t>2019-10-11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A42781-0765-4BF0-959A-9BC13DA98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4E374A-0611-43AB-969F-7777155D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1368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0918EB-A5A5-4BC7-8D6D-75BBE3BC7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D4336-15AA-435B-B9F8-2F128E7C2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32E04-D936-4657-A910-7DFCE8110C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F8647-B41B-9F40-81EB-D6A89A205FAE}" type="datetimeFigureOut">
              <a:rPr kumimoji="1" lang="ko-KR" altLang="en-US" smtClean="0"/>
              <a:t>2019-10-11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A4C13-9F72-4927-8E44-F864A3154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D03A61-B6C3-4290-ACDA-9C8354509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431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10235-4B73-E74A-B59E-664ACF420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9557" y="191728"/>
            <a:ext cx="4463844" cy="369333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kumimoji="1"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IT</a:t>
            </a:r>
            <a:r>
              <a:rPr kumimoji="1"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 융합응용공학과 캡스톤디자인</a:t>
            </a:r>
            <a:r>
              <a:rPr kumimoji="1"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1</a:t>
            </a:r>
            <a:endParaRPr kumimoji="1" lang="ko-KR" altLang="en-US" sz="18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  <a:cs typeface="+mn-cs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97FBC7-58A4-594D-9154-0C4466100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9557" y="4916597"/>
            <a:ext cx="3935397" cy="124054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kumimoji="1"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지도교수</a:t>
            </a:r>
            <a:r>
              <a:rPr kumimoji="1"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김창수 교수님</a:t>
            </a:r>
            <a:endParaRPr kumimoji="1" lang="en-US" altLang="ko-KR" sz="18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kumimoji="1"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팀</a:t>
            </a:r>
            <a:r>
              <a:rPr kumimoji="1"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라이브러리</a:t>
            </a:r>
            <a:endParaRPr kumimoji="1" lang="en-US" altLang="ko-KR" sz="18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kumimoji="1"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팀원</a:t>
            </a:r>
            <a:r>
              <a:rPr kumimoji="1"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김민준 김현정 </a:t>
            </a:r>
            <a:r>
              <a:rPr kumimoji="1" lang="ko-KR" altLang="en-US" sz="1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임태곤</a:t>
            </a:r>
            <a:r>
              <a:rPr kumimoji="1"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정아림</a:t>
            </a:r>
            <a:r>
              <a:rPr kumimoji="1"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8D8C69-B99D-4C47-9A3B-F08F5E799932}"/>
              </a:ext>
            </a:extLst>
          </p:cNvPr>
          <p:cNvSpPr txBox="1"/>
          <p:nvPr/>
        </p:nvSpPr>
        <p:spPr>
          <a:xfrm>
            <a:off x="506362" y="1294709"/>
            <a:ext cx="793678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en-US" sz="3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비콘을</a:t>
            </a:r>
            <a:r>
              <a:rPr kumimoji="1" lang="ko-KR" altLang="en-US" sz="3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이용한 </a:t>
            </a:r>
            <a:endParaRPr kumimoji="1" lang="en-US" altLang="ko-KR" sz="340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spcBef>
                <a:spcPct val="0"/>
              </a:spcBef>
            </a:pPr>
            <a:r>
              <a:rPr kumimoji="1" lang="ko-KR" altLang="en-US" sz="3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부경대학교</a:t>
            </a:r>
            <a:r>
              <a:rPr kumimoji="1" lang="ko-KR" altLang="en-US" sz="3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도서관 </a:t>
            </a:r>
            <a:r>
              <a:rPr kumimoji="1" lang="ko-KR" altLang="en-US" sz="3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좌석관리</a:t>
            </a:r>
            <a:r>
              <a:rPr kumimoji="1" lang="ko-KR" altLang="en-US" sz="3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어플리케이션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719AF5-BCB0-F04E-A708-81624551D98F}"/>
              </a:ext>
            </a:extLst>
          </p:cNvPr>
          <p:cNvSpPr/>
          <p:nvPr/>
        </p:nvSpPr>
        <p:spPr>
          <a:xfrm>
            <a:off x="-51910" y="-1"/>
            <a:ext cx="12243909" cy="1917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67E85-926E-A446-970D-1BCD10328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9" b="29898"/>
          <a:stretch/>
        </p:blipFill>
        <p:spPr>
          <a:xfrm>
            <a:off x="277220" y="3447942"/>
            <a:ext cx="6096000" cy="288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59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53B851-5DBB-A146-913B-9AFBD829E880}"/>
              </a:ext>
            </a:extLst>
          </p:cNvPr>
          <p:cNvSpPr txBox="1"/>
          <p:nvPr/>
        </p:nvSpPr>
        <p:spPr>
          <a:xfrm>
            <a:off x="951173" y="3164827"/>
            <a:ext cx="10687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이러한 어플리케이션은 </a:t>
            </a:r>
            <a:r>
              <a:rPr kumimoji="1" lang="ko-KR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학습 등 많은 부분에 긍정적인 효과를 줄 수 있을 것이며</a:t>
            </a:r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</a:p>
          <a:p>
            <a:pPr>
              <a:spcBef>
                <a:spcPct val="0"/>
              </a:spcBef>
            </a:pPr>
            <a:r>
              <a:rPr kumimoji="1" lang="ko-KR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이전까지의 </a:t>
            </a:r>
            <a:r>
              <a:rPr kumimoji="1" lang="ko-KR" altLang="ko-KR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일차원적이고</a:t>
            </a:r>
            <a:r>
              <a:rPr kumimoji="1" lang="ko-KR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비효율적인 도서관 좌석관리법의 개선에도 도움이 될 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것</a:t>
            </a:r>
            <a:endParaRPr kumimoji="1" lang="ko-KR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BA4198B0-CAF5-0041-AD74-C3E150AE157A}"/>
              </a:ext>
            </a:extLst>
          </p:cNvPr>
          <p:cNvSpPr txBox="1">
            <a:spLocks/>
          </p:cNvSpPr>
          <p:nvPr/>
        </p:nvSpPr>
        <p:spPr>
          <a:xfrm>
            <a:off x="444823" y="76072"/>
            <a:ext cx="5380789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최종 결과물의 활용 및 효과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C3E81D-2B6F-EC43-96BA-B1D77CB650A7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82460ED-B947-0247-B840-A5ED76717AD5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68F462-BEF0-184D-9554-3AB5F9B4A4E2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F0A19C-B339-1F45-B3AB-B513159F4ECD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2669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9409FA4-D620-9445-8008-212FA8EE387C}"/>
              </a:ext>
            </a:extLst>
          </p:cNvPr>
          <p:cNvSpPr txBox="1">
            <a:spLocks/>
          </p:cNvSpPr>
          <p:nvPr/>
        </p:nvSpPr>
        <p:spPr>
          <a:xfrm>
            <a:off x="444824" y="76072"/>
            <a:ext cx="359490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2</a:t>
            </a:r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주차 결과보고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D5DB9E-D0E2-1F48-BC9F-961388F2AE45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8D13BD-67D2-1749-9906-D14CF6CF957A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E322AD-F28C-BD43-A401-FEE8C70C2F15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7C419F-FA72-2A4E-A84E-A7776C510416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8F4B0-D294-5C4D-B42B-F76D9DFF70A2}"/>
              </a:ext>
            </a:extLst>
          </p:cNvPr>
          <p:cNvSpPr txBox="1"/>
          <p:nvPr/>
        </p:nvSpPr>
        <p:spPr>
          <a:xfrm>
            <a:off x="463240" y="615351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역할분담 </a:t>
            </a:r>
            <a:endParaRPr kumimoji="1" lang="ko-KR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EA6E6C8-9708-EB44-A1D8-CD9D5B7AB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261556"/>
              </p:ext>
            </p:extLst>
          </p:nvPr>
        </p:nvGraphicFramePr>
        <p:xfrm>
          <a:off x="1681843" y="2271789"/>
          <a:ext cx="8845887" cy="224139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04698">
                  <a:extLst>
                    <a:ext uri="{9D8B030D-6E8A-4147-A177-3AD203B41FA5}">
                      <a16:colId xmlns:a16="http://schemas.microsoft.com/office/drawing/2014/main" val="1537282541"/>
                    </a:ext>
                  </a:extLst>
                </a:gridCol>
                <a:gridCol w="6641189">
                  <a:extLst>
                    <a:ext uri="{9D8B030D-6E8A-4147-A177-3AD203B41FA5}">
                      <a16:colId xmlns:a16="http://schemas.microsoft.com/office/drawing/2014/main" val="3887681844"/>
                    </a:ext>
                  </a:extLst>
                </a:gridCol>
              </a:tblGrid>
              <a:tr h="4926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/>
                        <a:t>구성원</a:t>
                      </a:r>
                    </a:p>
                  </a:txBody>
                  <a:tcPr marL="108653" marR="108653" marT="54326" marB="5432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/>
                        <a:t>역할</a:t>
                      </a:r>
                    </a:p>
                  </a:txBody>
                  <a:tcPr marL="108653" marR="108653" marT="54326" marB="54326"/>
                </a:tc>
                <a:extLst>
                  <a:ext uri="{0D108BD9-81ED-4DB2-BD59-A6C34878D82A}">
                    <a16:rowId xmlns:a16="http://schemas.microsoft.com/office/drawing/2014/main" val="4030742224"/>
                  </a:ext>
                </a:extLst>
              </a:tr>
              <a:tr h="452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김민준</a:t>
                      </a:r>
                    </a:p>
                  </a:txBody>
                  <a:tcPr marL="108653" marR="108653" marT="54326" marB="5432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비콘</a:t>
                      </a:r>
                      <a:r>
                        <a:rPr lang="ko-KR" altLang="en-US" sz="2000" dirty="0"/>
                        <a:t> 검색 기능 구현</a:t>
                      </a:r>
                    </a:p>
                  </a:txBody>
                  <a:tcPr marL="108653" marR="108653" marT="54326" marB="54326"/>
                </a:tc>
                <a:extLst>
                  <a:ext uri="{0D108BD9-81ED-4DB2-BD59-A6C34878D82A}">
                    <a16:rowId xmlns:a16="http://schemas.microsoft.com/office/drawing/2014/main" val="846953412"/>
                  </a:ext>
                </a:extLst>
              </a:tr>
              <a:tr h="399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김현정</a:t>
                      </a:r>
                    </a:p>
                  </a:txBody>
                  <a:tcPr marL="108653" marR="108653" marT="54326" marB="5432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UI</a:t>
                      </a:r>
                      <a:r>
                        <a:rPr lang="ko-KR" altLang="en-US" sz="2000" dirty="0"/>
                        <a:t> 및 버튼</a:t>
                      </a:r>
                    </a:p>
                  </a:txBody>
                  <a:tcPr marL="108653" marR="108653" marT="54326" marB="54326"/>
                </a:tc>
                <a:extLst>
                  <a:ext uri="{0D108BD9-81ED-4DB2-BD59-A6C34878D82A}">
                    <a16:rowId xmlns:a16="http://schemas.microsoft.com/office/drawing/2014/main" val="3273556039"/>
                  </a:ext>
                </a:extLst>
              </a:tr>
              <a:tr h="428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임태곤</a:t>
                      </a:r>
                      <a:endParaRPr lang="ko-KR" altLang="en-US" sz="2000" dirty="0">
                        <a:latin typeface="NanumBarunGothicOTF" panose="02020603020101020101" pitchFamily="18" charset="-127"/>
                        <a:ea typeface="NanumBarunGothicOTF" panose="02020603020101020101" pitchFamily="18" charset="-127"/>
                      </a:endParaRPr>
                    </a:p>
                  </a:txBody>
                  <a:tcPr marL="108653" marR="108653" marT="54326" marB="5432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내부 기능 구현</a:t>
                      </a:r>
                    </a:p>
                  </a:txBody>
                  <a:tcPr marL="108653" marR="108653" marT="54326" marB="54326"/>
                </a:tc>
                <a:extLst>
                  <a:ext uri="{0D108BD9-81ED-4DB2-BD59-A6C34878D82A}">
                    <a16:rowId xmlns:a16="http://schemas.microsoft.com/office/drawing/2014/main" val="2436978089"/>
                  </a:ext>
                </a:extLst>
              </a:tr>
              <a:tr h="4547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정아림</a:t>
                      </a:r>
                      <a:endParaRPr lang="ko-KR" altLang="en-US" sz="2000" dirty="0">
                        <a:latin typeface="NanumBarunGothicOTF" panose="02020603020101020101" pitchFamily="18" charset="-127"/>
                        <a:ea typeface="NanumBarunGothicOTF" panose="02020603020101020101" pitchFamily="18" charset="-127"/>
                      </a:endParaRPr>
                    </a:p>
                  </a:txBody>
                  <a:tcPr marL="108653" marR="108653" marT="54326" marB="5432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UI</a:t>
                      </a:r>
                      <a:r>
                        <a:rPr lang="ko-KR" altLang="en-US" sz="2000" dirty="0"/>
                        <a:t> 및 디자인</a:t>
                      </a:r>
                    </a:p>
                  </a:txBody>
                  <a:tcPr marL="108653" marR="108653" marT="54326" marB="54326"/>
                </a:tc>
                <a:extLst>
                  <a:ext uri="{0D108BD9-81ED-4DB2-BD59-A6C34878D82A}">
                    <a16:rowId xmlns:a16="http://schemas.microsoft.com/office/drawing/2014/main" val="263713829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59246AB-4592-8240-ADF9-5D6627FBA8D7}"/>
              </a:ext>
            </a:extLst>
          </p:cNvPr>
          <p:cNvSpPr txBox="1"/>
          <p:nvPr/>
        </p:nvSpPr>
        <p:spPr>
          <a:xfrm>
            <a:off x="4865603" y="4629497"/>
            <a:ext cx="566212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*디자인이 끝난 후 구성원 모두 기능 구현 중점 진행 예정</a:t>
            </a:r>
            <a:endParaRPr kumimoji="1" lang="ko-KR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401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9409FA4-D620-9445-8008-212FA8EE387C}"/>
              </a:ext>
            </a:extLst>
          </p:cNvPr>
          <p:cNvSpPr txBox="1">
            <a:spLocks/>
          </p:cNvSpPr>
          <p:nvPr/>
        </p:nvSpPr>
        <p:spPr>
          <a:xfrm>
            <a:off x="444824" y="76072"/>
            <a:ext cx="359490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2</a:t>
            </a:r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주차 결과보고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D5DB9E-D0E2-1F48-BC9F-961388F2AE45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8D13BD-67D2-1749-9906-D14CF6CF957A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E322AD-F28C-BD43-A401-FEE8C70C2F15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7C419F-FA72-2A4E-A84E-A7776C510416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DE48F9-B13F-9549-8FB8-B8C78BF61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37" t="70770" r="37459" b="1714"/>
          <a:stretch/>
        </p:blipFill>
        <p:spPr>
          <a:xfrm rot="5400000">
            <a:off x="7388512" y="1824025"/>
            <a:ext cx="3015855" cy="22305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2861C4-18E1-D442-A5D8-364A40731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1" t="1092" r="63051" b="2126"/>
          <a:stretch/>
        </p:blipFill>
        <p:spPr>
          <a:xfrm rot="5400000">
            <a:off x="2524457" y="-809499"/>
            <a:ext cx="3015855" cy="7497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EBE291-F952-7444-9BCA-4C1AEC814099}"/>
              </a:ext>
            </a:extLst>
          </p:cNvPr>
          <p:cNvSpPr txBox="1"/>
          <p:nvPr/>
        </p:nvSpPr>
        <p:spPr>
          <a:xfrm>
            <a:off x="463240" y="61535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회의내용</a:t>
            </a:r>
            <a:endParaRPr kumimoji="1" lang="ko-KR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37A70-EA7E-0F40-AD2F-6FFF0F135EA9}"/>
              </a:ext>
            </a:extLst>
          </p:cNvPr>
          <p:cNvSpPr txBox="1"/>
          <p:nvPr/>
        </p:nvSpPr>
        <p:spPr>
          <a:xfrm>
            <a:off x="1826779" y="5470000"/>
            <a:ext cx="853844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어플리케이션의 기본적인 구성에 대한 계획 수립 진행</a:t>
            </a:r>
            <a:endParaRPr kumimoji="1" lang="ko-KR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0CDDC8-B77D-3B44-BD36-D57C0951A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46" t="1119" r="39363" b="74552"/>
          <a:stretch/>
        </p:blipFill>
        <p:spPr>
          <a:xfrm rot="5400000">
            <a:off x="9493832" y="1851345"/>
            <a:ext cx="3015853" cy="217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65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59460-9947-AC4D-9A58-EDA52FD43EB3}"/>
              </a:ext>
            </a:extLst>
          </p:cNvPr>
          <p:cNvSpPr txBox="1"/>
          <p:nvPr/>
        </p:nvSpPr>
        <p:spPr>
          <a:xfrm>
            <a:off x="4306580" y="5859986"/>
            <a:ext cx="4560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좌석 사용중일때의 페이지 세부사항 구성</a:t>
            </a:r>
            <a:endParaRPr kumimoji="1" lang="ko-KR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9409FA4-D620-9445-8008-212FA8EE387C}"/>
              </a:ext>
            </a:extLst>
          </p:cNvPr>
          <p:cNvSpPr txBox="1">
            <a:spLocks/>
          </p:cNvSpPr>
          <p:nvPr/>
        </p:nvSpPr>
        <p:spPr>
          <a:xfrm>
            <a:off x="444824" y="76072"/>
            <a:ext cx="359490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과제 내용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D5DB9E-D0E2-1F48-BC9F-961388F2AE45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8D13BD-67D2-1749-9906-D14CF6CF957A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E322AD-F28C-BD43-A401-FEE8C70C2F15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7C419F-FA72-2A4E-A84E-A7776C510416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22FA393-3E33-A54E-B35E-42654894D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80" t="1091" r="10042" b="2913"/>
          <a:stretch/>
        </p:blipFill>
        <p:spPr>
          <a:xfrm rot="5400000">
            <a:off x="3983501" y="-1357131"/>
            <a:ext cx="4224999" cy="95722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DF9837-9059-0944-86F1-BF5D05438817}"/>
              </a:ext>
            </a:extLst>
          </p:cNvPr>
          <p:cNvSpPr txBox="1"/>
          <p:nvPr/>
        </p:nvSpPr>
        <p:spPr>
          <a:xfrm>
            <a:off x="463240" y="61535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회의내용</a:t>
            </a:r>
            <a:endParaRPr kumimoji="1" lang="ko-KR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65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A21D4-78F9-44DE-8935-672781D61967}"/>
              </a:ext>
            </a:extLst>
          </p:cNvPr>
          <p:cNvSpPr txBox="1">
            <a:spLocks/>
          </p:cNvSpPr>
          <p:nvPr/>
        </p:nvSpPr>
        <p:spPr>
          <a:xfrm>
            <a:off x="444824" y="76072"/>
            <a:ext cx="359490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3</a:t>
            </a:r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주차 결과보고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23BF7F-8FD2-4D8B-B89C-4144469FA956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A30CA20-E2CE-49AD-ACC6-496E0A097B95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21D87D4-BFFF-4A24-9775-7BD877C16387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243C09-67B1-4191-B536-26661B215493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1838F2-3A73-4235-AA7B-E326FE145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44" t="12233" r="25464" b="8316"/>
          <a:stretch/>
        </p:blipFill>
        <p:spPr>
          <a:xfrm>
            <a:off x="4394462" y="741094"/>
            <a:ext cx="2912883" cy="52042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40A8B4-559F-4934-83C1-204ED5D02E18}"/>
              </a:ext>
            </a:extLst>
          </p:cNvPr>
          <p:cNvSpPr txBox="1"/>
          <p:nvPr/>
        </p:nvSpPr>
        <p:spPr>
          <a:xfrm>
            <a:off x="1134360" y="6139818"/>
            <a:ext cx="1646547" cy="36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SplashActivity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EA07E3-84AB-45C8-AC42-90F9B4C2B183}"/>
              </a:ext>
            </a:extLst>
          </p:cNvPr>
          <p:cNvSpPr txBox="1"/>
          <p:nvPr/>
        </p:nvSpPr>
        <p:spPr>
          <a:xfrm>
            <a:off x="5016632" y="6139818"/>
            <a:ext cx="1534998" cy="36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LoginActivity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2A8EA-E24F-4613-9A85-42A32CCF5959}"/>
              </a:ext>
            </a:extLst>
          </p:cNvPr>
          <p:cNvSpPr txBox="1"/>
          <p:nvPr/>
        </p:nvSpPr>
        <p:spPr>
          <a:xfrm>
            <a:off x="8870622" y="6139818"/>
            <a:ext cx="1534999" cy="36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MainActivity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35AA5F-EF59-4E82-9555-7995EA769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44" t="12233" r="25464" b="8316"/>
          <a:stretch/>
        </p:blipFill>
        <p:spPr>
          <a:xfrm>
            <a:off x="619028" y="691126"/>
            <a:ext cx="2912883" cy="54486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32617A-076B-4A37-8D89-46F5B769B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44" t="12233" r="25464" b="8316"/>
          <a:stretch/>
        </p:blipFill>
        <p:spPr>
          <a:xfrm>
            <a:off x="8152274" y="577392"/>
            <a:ext cx="2912883" cy="544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6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A21D4-78F9-44DE-8935-672781D61967}"/>
              </a:ext>
            </a:extLst>
          </p:cNvPr>
          <p:cNvSpPr txBox="1">
            <a:spLocks/>
          </p:cNvSpPr>
          <p:nvPr/>
        </p:nvSpPr>
        <p:spPr>
          <a:xfrm>
            <a:off x="444824" y="76072"/>
            <a:ext cx="359490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4</a:t>
            </a:r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주차 결과보고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23BF7F-8FD2-4D8B-B89C-4144469FA956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A30CA20-E2CE-49AD-ACC6-496E0A097B95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21D87D4-BFFF-4A24-9775-7BD877C16387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243C09-67B1-4191-B536-26661B215493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40A8B4-559F-4934-83C1-204ED5D02E18}"/>
              </a:ext>
            </a:extLst>
          </p:cNvPr>
          <p:cNvSpPr txBox="1"/>
          <p:nvPr/>
        </p:nvSpPr>
        <p:spPr>
          <a:xfrm>
            <a:off x="1134360" y="6139818"/>
            <a:ext cx="176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MyPageActivity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EA07E3-84AB-45C8-AC42-90F9B4C2B183}"/>
              </a:ext>
            </a:extLst>
          </p:cNvPr>
          <p:cNvSpPr txBox="1"/>
          <p:nvPr/>
        </p:nvSpPr>
        <p:spPr>
          <a:xfrm>
            <a:off x="5165856" y="6117475"/>
            <a:ext cx="1534998" cy="36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NoActivity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2A8EA-E24F-4613-9A85-42A32CCF5959}"/>
              </a:ext>
            </a:extLst>
          </p:cNvPr>
          <p:cNvSpPr txBox="1"/>
          <p:nvPr/>
        </p:nvSpPr>
        <p:spPr>
          <a:xfrm>
            <a:off x="8870622" y="6139818"/>
            <a:ext cx="1534999" cy="36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SetActivity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75EDFD-0388-4C64-9516-BB20D642A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54" t="6992" r="17964" b="19523"/>
          <a:stretch/>
        </p:blipFill>
        <p:spPr>
          <a:xfrm>
            <a:off x="685015" y="909210"/>
            <a:ext cx="2667785" cy="5039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50FC53-7A01-4884-863F-5C9564696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32" t="6993" r="17886" b="19522"/>
          <a:stretch/>
        </p:blipFill>
        <p:spPr>
          <a:xfrm>
            <a:off x="8304228" y="909210"/>
            <a:ext cx="2667785" cy="50395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618C0E-A673-41D4-BDA5-32492BD3B7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232" t="7009" r="17886" b="19385"/>
          <a:stretch/>
        </p:blipFill>
        <p:spPr>
          <a:xfrm>
            <a:off x="4494621" y="804725"/>
            <a:ext cx="2667785" cy="504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05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6F684A6-EC29-3741-B60B-A91224959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943" y="2766218"/>
            <a:ext cx="2982686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감사합니다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9CD599-CB66-C042-B316-9BAB35CB7AF2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3712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531E1-7239-BC43-AAD7-0AC15C00B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925" y="806055"/>
            <a:ext cx="1117922" cy="846972"/>
          </a:xfrm>
        </p:spPr>
        <p:txBody>
          <a:bodyPr>
            <a:normAutofit/>
          </a:bodyPr>
          <a:lstStyle/>
          <a:p>
            <a:r>
              <a:rPr kumimoji="1"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CF8ABE-D2E6-8F45-9579-A6C144D3B2E7}"/>
              </a:ext>
            </a:extLst>
          </p:cNvPr>
          <p:cNvSpPr txBox="1"/>
          <p:nvPr/>
        </p:nvSpPr>
        <p:spPr>
          <a:xfrm>
            <a:off x="1402107" y="2402009"/>
            <a:ext cx="3193503" cy="4801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과제 목표 및 필요성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D945D-46AA-5448-8DD0-5499FA0C6B07}"/>
              </a:ext>
            </a:extLst>
          </p:cNvPr>
          <p:cNvSpPr txBox="1"/>
          <p:nvPr/>
        </p:nvSpPr>
        <p:spPr>
          <a:xfrm>
            <a:off x="1402107" y="3925644"/>
            <a:ext cx="1638590" cy="4801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과제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6F9B1-5816-9947-A712-204FFFBDC9DA}"/>
              </a:ext>
            </a:extLst>
          </p:cNvPr>
          <p:cNvSpPr txBox="1"/>
          <p:nvPr/>
        </p:nvSpPr>
        <p:spPr>
          <a:xfrm>
            <a:off x="1402107" y="4969148"/>
            <a:ext cx="4309193" cy="4801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최종 결과물의 활용 및 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02B4DD-73D5-214B-BCB6-B6F2C65E7582}"/>
              </a:ext>
            </a:extLst>
          </p:cNvPr>
          <p:cNvSpPr txBox="1"/>
          <p:nvPr/>
        </p:nvSpPr>
        <p:spPr>
          <a:xfrm>
            <a:off x="1977100" y="2944657"/>
            <a:ext cx="1401346" cy="3416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1)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과제 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70941-A033-DF4D-AB2F-C5FA844FFE50}"/>
              </a:ext>
            </a:extLst>
          </p:cNvPr>
          <p:cNvSpPr txBox="1"/>
          <p:nvPr/>
        </p:nvSpPr>
        <p:spPr>
          <a:xfrm>
            <a:off x="1977100" y="3293019"/>
            <a:ext cx="1834156" cy="3416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2)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과제의 필요성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7FE290-A294-994D-B75D-DA7EC1E51B4A}"/>
              </a:ext>
            </a:extLst>
          </p:cNvPr>
          <p:cNvGrpSpPr/>
          <p:nvPr/>
        </p:nvGrpSpPr>
        <p:grpSpPr>
          <a:xfrm>
            <a:off x="1419255" y="992893"/>
            <a:ext cx="335370" cy="337618"/>
            <a:chOff x="0" y="297729"/>
            <a:chExt cx="335370" cy="33761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A1F4BE0-3506-204C-BCB1-B6656FDEA791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D1F0B2-F8C0-1948-9759-0FB4588957DC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902471-5D16-2646-8717-2C16394500F3}"/>
              </a:ext>
            </a:extLst>
          </p:cNvPr>
          <p:cNvSpPr/>
          <p:nvPr/>
        </p:nvSpPr>
        <p:spPr>
          <a:xfrm>
            <a:off x="-51910" y="-1"/>
            <a:ext cx="12243909" cy="1917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91679-633C-C74E-9084-E2335846A2D6}"/>
              </a:ext>
            </a:extLst>
          </p:cNvPr>
          <p:cNvSpPr txBox="1"/>
          <p:nvPr/>
        </p:nvSpPr>
        <p:spPr>
          <a:xfrm>
            <a:off x="1402107" y="6096799"/>
            <a:ext cx="1537600" cy="4801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결과보고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76A0DA-954D-4D30-93B3-AD37ABCC7317}"/>
              </a:ext>
            </a:extLst>
          </p:cNvPr>
          <p:cNvSpPr txBox="1"/>
          <p:nvPr/>
        </p:nvSpPr>
        <p:spPr>
          <a:xfrm>
            <a:off x="1402107" y="1502308"/>
            <a:ext cx="2794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anum Gothic" panose="020B0600000101010101" charset="-127"/>
                <a:ea typeface="Nanum Gothic" panose="020B0600000101010101" charset="-127"/>
              </a:rPr>
              <a:t>추진일정</a:t>
            </a:r>
          </a:p>
        </p:txBody>
      </p:sp>
    </p:spTree>
    <p:extLst>
      <p:ext uri="{BB962C8B-B14F-4D97-AF65-F5344CB8AC3E}">
        <p14:creationId xmlns:p14="http://schemas.microsoft.com/office/powerpoint/2010/main" val="237000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B177BE07-7059-4AB4-80D4-664AF11CB1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05380"/>
              </p:ext>
            </p:extLst>
          </p:nvPr>
        </p:nvGraphicFramePr>
        <p:xfrm>
          <a:off x="932468" y="882945"/>
          <a:ext cx="10515598" cy="551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027">
                  <a:extLst>
                    <a:ext uri="{9D8B030D-6E8A-4147-A177-3AD203B41FA5}">
                      <a16:colId xmlns:a16="http://schemas.microsoft.com/office/drawing/2014/main" val="768864684"/>
                    </a:ext>
                  </a:extLst>
                </a:gridCol>
                <a:gridCol w="1866507">
                  <a:extLst>
                    <a:ext uri="{9D8B030D-6E8A-4147-A177-3AD203B41FA5}">
                      <a16:colId xmlns:a16="http://schemas.microsoft.com/office/drawing/2014/main" val="904982061"/>
                    </a:ext>
                  </a:extLst>
                </a:gridCol>
                <a:gridCol w="7649064">
                  <a:extLst>
                    <a:ext uri="{9D8B030D-6E8A-4147-A177-3AD203B41FA5}">
                      <a16:colId xmlns:a16="http://schemas.microsoft.com/office/drawing/2014/main" val="123880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구성원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031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9/11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주제 정하기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562004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9/17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계획서 작성하기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1824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김민준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 </a:t>
                      </a:r>
                      <a:r>
                        <a:rPr lang="en-US" altLang="ko-KR" dirty="0"/>
                        <a:t>PPT </a:t>
                      </a:r>
                      <a:r>
                        <a:rPr lang="ko-KR" altLang="en-US" dirty="0"/>
                        <a:t>만들기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68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9/18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정아림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계획서 제출하기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46955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9/24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스토리 보드 작성하기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72977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임태곤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 </a:t>
                      </a:r>
                      <a:r>
                        <a:rPr lang="en-US" altLang="ko-KR" dirty="0"/>
                        <a:t>PPT </a:t>
                      </a:r>
                      <a:r>
                        <a:rPr lang="ko-KR" altLang="en-US" dirty="0"/>
                        <a:t>만들기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768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9/28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김현정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정아림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SplashActivity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구현하기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57744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9/29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김현정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정아림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LoginActivity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구현하기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428191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김민준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임태곤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비콘</a:t>
                      </a:r>
                      <a:r>
                        <a:rPr lang="ko-KR" altLang="en-US" dirty="0"/>
                        <a:t> 관련 자료 조사하기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4134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9/30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김현정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정아림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MainActivity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구현하기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462201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김현정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정아림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MainActivity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구현하기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8124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정아림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 </a:t>
                      </a:r>
                      <a:r>
                        <a:rPr lang="en-US" altLang="ko-KR" dirty="0"/>
                        <a:t>PPT </a:t>
                      </a:r>
                      <a:r>
                        <a:rPr lang="ko-KR" altLang="en-US" dirty="0"/>
                        <a:t>만들기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949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김현정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정아림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NoActivity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구현하기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56938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김현정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정아림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SetActivity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구현하기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143621"/>
                  </a:ext>
                </a:extLst>
              </a:tr>
            </a:tbl>
          </a:graphicData>
        </a:graphic>
      </p:graphicFrame>
      <p:sp>
        <p:nvSpPr>
          <p:cNvPr id="14" name="제목 1">
            <a:extLst>
              <a:ext uri="{FF2B5EF4-FFF2-40B4-BE49-F238E27FC236}">
                <a16:creationId xmlns:a16="http://schemas.microsoft.com/office/drawing/2014/main" id="{C8FE94BD-ECB8-4C54-BCD9-B8B757560A02}"/>
              </a:ext>
            </a:extLst>
          </p:cNvPr>
          <p:cNvSpPr txBox="1">
            <a:spLocks/>
          </p:cNvSpPr>
          <p:nvPr/>
        </p:nvSpPr>
        <p:spPr>
          <a:xfrm>
            <a:off x="444824" y="76072"/>
            <a:ext cx="359490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추진일정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D61A09E-7465-42E3-8E3C-0A0FF0B2524B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7A6254D-2340-4874-BB59-351DB1A9AC3A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7B23176-D2C3-4A5B-998E-2814873129D6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E6DEE3-568B-4F5C-A5E9-5E6F3CF0AFBC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0708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B177BE07-7059-4AB4-80D4-664AF11CB1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3437878"/>
              </p:ext>
            </p:extLst>
          </p:nvPr>
        </p:nvGraphicFramePr>
        <p:xfrm>
          <a:off x="932468" y="882945"/>
          <a:ext cx="10515598" cy="1106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027">
                  <a:extLst>
                    <a:ext uri="{9D8B030D-6E8A-4147-A177-3AD203B41FA5}">
                      <a16:colId xmlns:a16="http://schemas.microsoft.com/office/drawing/2014/main" val="768864684"/>
                    </a:ext>
                  </a:extLst>
                </a:gridCol>
                <a:gridCol w="1866507">
                  <a:extLst>
                    <a:ext uri="{9D8B030D-6E8A-4147-A177-3AD203B41FA5}">
                      <a16:colId xmlns:a16="http://schemas.microsoft.com/office/drawing/2014/main" val="904982061"/>
                    </a:ext>
                  </a:extLst>
                </a:gridCol>
                <a:gridCol w="7649064">
                  <a:extLst>
                    <a:ext uri="{9D8B030D-6E8A-4147-A177-3AD203B41FA5}">
                      <a16:colId xmlns:a16="http://schemas.microsoft.com/office/drawing/2014/main" val="123880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구성원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031900"/>
                  </a:ext>
                </a:extLst>
              </a:tr>
              <a:tr h="3676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김현정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정아림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MyPageActivity</a:t>
                      </a:r>
                      <a:r>
                        <a:rPr lang="ko-KR" altLang="en-US" dirty="0"/>
                        <a:t> 구현하기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562004"/>
                  </a:ext>
                </a:extLst>
              </a:tr>
              <a:tr h="3676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10/14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김현정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 </a:t>
                      </a:r>
                      <a:r>
                        <a:rPr lang="en-US" altLang="ko-KR" dirty="0"/>
                        <a:t>PPT </a:t>
                      </a:r>
                      <a:r>
                        <a:rPr lang="ko-KR" altLang="en-US" dirty="0"/>
                        <a:t>만들기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111892"/>
                  </a:ext>
                </a:extLst>
              </a:tr>
            </a:tbl>
          </a:graphicData>
        </a:graphic>
      </p:graphicFrame>
      <p:sp>
        <p:nvSpPr>
          <p:cNvPr id="14" name="제목 1">
            <a:extLst>
              <a:ext uri="{FF2B5EF4-FFF2-40B4-BE49-F238E27FC236}">
                <a16:creationId xmlns:a16="http://schemas.microsoft.com/office/drawing/2014/main" id="{C8FE94BD-ECB8-4C54-BCD9-B8B757560A02}"/>
              </a:ext>
            </a:extLst>
          </p:cNvPr>
          <p:cNvSpPr txBox="1">
            <a:spLocks/>
          </p:cNvSpPr>
          <p:nvPr/>
        </p:nvSpPr>
        <p:spPr>
          <a:xfrm>
            <a:off x="444824" y="76072"/>
            <a:ext cx="359490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추진일정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D61A09E-7465-42E3-8E3C-0A0FF0B2524B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7A6254D-2340-4874-BB59-351DB1A9AC3A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7B23176-D2C3-4A5B-998E-2814873129D6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E6DEE3-568B-4F5C-A5E9-5E6F3CF0AFBC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967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F4E0C-6279-5A46-8A20-6DB3EB1F4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24" y="76072"/>
            <a:ext cx="3594904" cy="665022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과제 목표 및 필요성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DD77F-D44B-7944-ABD7-F372DF4189E2}"/>
              </a:ext>
            </a:extLst>
          </p:cNvPr>
          <p:cNvSpPr txBox="1"/>
          <p:nvPr/>
        </p:nvSpPr>
        <p:spPr>
          <a:xfrm>
            <a:off x="421776" y="720130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과제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2A969-CB4C-5D45-BE53-712ED9449388}"/>
              </a:ext>
            </a:extLst>
          </p:cNvPr>
          <p:cNvSpPr txBox="1"/>
          <p:nvPr/>
        </p:nvSpPr>
        <p:spPr>
          <a:xfrm>
            <a:off x="1031078" y="3108453"/>
            <a:ext cx="96856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ko-KR" altLang="ko-KR" sz="28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학교 도서관의 열람실을 이용</a:t>
            </a:r>
            <a:r>
              <a:rPr kumimoji="1" lang="ko-KR" altLang="en-US" sz="28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할 때 생기는 </a:t>
            </a:r>
            <a:endParaRPr kumimoji="1" lang="en-US" altLang="ko-KR" sz="2800" i="1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spcBef>
                <a:spcPct val="0"/>
              </a:spcBef>
            </a:pPr>
            <a:r>
              <a:rPr kumimoji="1" lang="ko-KR" altLang="ko-KR" sz="28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예약이나 연장 등에</a:t>
            </a:r>
            <a:r>
              <a:rPr kumimoji="1" lang="ko-KR" altLang="en-US" sz="28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대한 </a:t>
            </a:r>
            <a:r>
              <a:rPr kumimoji="1" lang="ko-KR" altLang="ko-KR" sz="28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불편함을 해결</a:t>
            </a:r>
            <a:r>
              <a:rPr kumimoji="1" lang="ko-KR" altLang="en-US" sz="28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하는 어플리케이션 개발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57C70C-EB2B-F648-ADD9-46E49C5B912B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AAE98C2-DEEE-4E45-B6B9-5753EA5E798A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C0FFB65-6000-694F-AF3E-FDB2751410C7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CCB984-29AC-A34A-BCCE-34ABBE5C01B4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8781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82A969-CB4C-5D45-BE53-712ED9449388}"/>
              </a:ext>
            </a:extLst>
          </p:cNvPr>
          <p:cNvSpPr txBox="1"/>
          <p:nvPr/>
        </p:nvSpPr>
        <p:spPr>
          <a:xfrm>
            <a:off x="1073100" y="1699485"/>
            <a:ext cx="2585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현재 좌석배정기는 </a:t>
            </a: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직접 좌석배정기에 가지 않으면 좌석예약이 불가능</a:t>
            </a:r>
            <a:endParaRPr kumimoji="1"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46554-DE11-884D-AE59-688FD1E64F4F}"/>
              </a:ext>
            </a:extLst>
          </p:cNvPr>
          <p:cNvSpPr txBox="1"/>
          <p:nvPr/>
        </p:nvSpPr>
        <p:spPr>
          <a:xfrm>
            <a:off x="4147994" y="2679524"/>
            <a:ext cx="2853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연장 시간이 되면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1</a:t>
            </a: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층까지 내려와서 연장 버튼을 누르고 다시 올라가야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89A57-3369-AB47-8B1E-675708212DF5}"/>
              </a:ext>
            </a:extLst>
          </p:cNvPr>
          <p:cNvSpPr txBox="1"/>
          <p:nvPr/>
        </p:nvSpPr>
        <p:spPr>
          <a:xfrm>
            <a:off x="7583033" y="1699485"/>
            <a:ext cx="3814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시험기간 좌석배정기에 많은 사람이 몰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려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오랜 시간 줄지어 기다리는 현상 발생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5D5D4-FE50-3F47-9027-74C81738E1A6}"/>
              </a:ext>
            </a:extLst>
          </p:cNvPr>
          <p:cNvSpPr txBox="1"/>
          <p:nvPr/>
        </p:nvSpPr>
        <p:spPr>
          <a:xfrm>
            <a:off x="1073100" y="3602854"/>
            <a:ext cx="3074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공부에 집중하다 좌석 연장을 잊어버려 다른 사람이 그 좌석을 선택하는 경우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>
              <a:spcBef>
                <a:spcPct val="0"/>
              </a:spcBef>
            </a:pP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다른 자리를 다시 예약해야 하는 경우가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존재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CCFCA-8AAD-E94C-950A-41E7402E5C00}"/>
              </a:ext>
            </a:extLst>
          </p:cNvPr>
          <p:cNvSpPr txBox="1"/>
          <p:nvPr/>
        </p:nvSpPr>
        <p:spPr>
          <a:xfrm>
            <a:off x="7698658" y="3938037"/>
            <a:ext cx="3178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반대로 좌석의 반납을 잊어버려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빈 좌석이 그대로 방치되는 현상도 존재</a:t>
            </a:r>
            <a:endParaRPr kumimoji="1" lang="ko-KR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53B851-5DBB-A146-913B-9AFBD829E880}"/>
              </a:ext>
            </a:extLst>
          </p:cNvPr>
          <p:cNvSpPr txBox="1"/>
          <p:nvPr/>
        </p:nvSpPr>
        <p:spPr>
          <a:xfrm>
            <a:off x="908425" y="5919861"/>
            <a:ext cx="1080776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&gt;&gt;&gt;”</a:t>
            </a:r>
            <a:r>
              <a:rPr kumimoji="1" lang="ko-KR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굳이 좌석 </a:t>
            </a:r>
            <a:r>
              <a:rPr kumimoji="1" lang="ko-KR" altLang="ko-KR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배정기</a:t>
            </a:r>
            <a:r>
              <a:rPr kumimoji="1" lang="ko-KR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앞에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서 기다리</a:t>
            </a:r>
            <a:r>
              <a:rPr kumimoji="1" lang="ko-KR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지 않고도 좌석을 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연장</a:t>
            </a:r>
            <a:r>
              <a:rPr kumimoji="1" lang="ko-KR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할 수 있었으면 좋겠다</a:t>
            </a:r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.”</a:t>
            </a:r>
            <a:endParaRPr kumimoji="1" lang="ko-KR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4EF40E8-246B-EA43-A6F6-CBB1306DB345}"/>
              </a:ext>
            </a:extLst>
          </p:cNvPr>
          <p:cNvSpPr txBox="1">
            <a:spLocks/>
          </p:cNvSpPr>
          <p:nvPr/>
        </p:nvSpPr>
        <p:spPr>
          <a:xfrm>
            <a:off x="444824" y="76072"/>
            <a:ext cx="359490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과제 목표 및 필요성</a:t>
            </a:r>
            <a:endParaRPr kumimoji="1"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7561D1-5551-2041-92D7-C310E705B16E}"/>
              </a:ext>
            </a:extLst>
          </p:cNvPr>
          <p:cNvSpPr txBox="1"/>
          <p:nvPr/>
        </p:nvSpPr>
        <p:spPr>
          <a:xfrm>
            <a:off x="421776" y="72013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과제의 필요성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F86323B-AEE8-3241-9750-986BC2543C96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C4D3EE0-9283-2F4C-8CE0-0F6F39312DC1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BF18E5E-12EA-7E48-A3AB-4F5BBB19AA8D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11F404-3C30-204C-8673-86BCE0F9E2EB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157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C59460-9947-AC4D-9A58-EDA52FD43EB3}"/>
              </a:ext>
            </a:extLst>
          </p:cNvPr>
          <p:cNvSpPr txBox="1"/>
          <p:nvPr/>
        </p:nvSpPr>
        <p:spPr>
          <a:xfrm>
            <a:off x="1802997" y="4836770"/>
            <a:ext cx="85860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안드로이드 스튜디오</a:t>
            </a:r>
            <a:r>
              <a:rPr kumimoji="1" lang="ko-KR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를 이용</a:t>
            </a:r>
            <a:endParaRPr kumimoji="1"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도서관 </a:t>
            </a:r>
            <a:r>
              <a:rPr kumimoji="1" lang="ko-KR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좌석 확인</a:t>
            </a:r>
            <a:r>
              <a: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선택</a:t>
            </a:r>
            <a:r>
              <a:rPr kumimoji="1" lang="ko-KR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및 연장</a:t>
            </a:r>
            <a:r>
              <a: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반납</a:t>
            </a:r>
            <a:r>
              <a:rPr kumimoji="1" lang="ko-KR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등의 기능이 탑재된 어플리케이션을 제</a:t>
            </a: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작</a:t>
            </a:r>
            <a:endParaRPr kumimoji="1"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kumimoji="1"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오남용</a:t>
            </a:r>
            <a:r>
              <a:rPr kumimoji="1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악용 방지 방안</a:t>
            </a:r>
            <a:r>
              <a:rPr kumimoji="1" lang="ko-KR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을</a:t>
            </a: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필수적으로</a:t>
            </a:r>
            <a:r>
              <a:rPr kumimoji="1" lang="ko-KR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어플리케이션에 추가</a:t>
            </a: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해야 함</a:t>
            </a:r>
            <a:r>
              <a:rPr kumimoji="1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ko-KR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9409FA4-D620-9445-8008-212FA8EE387C}"/>
              </a:ext>
            </a:extLst>
          </p:cNvPr>
          <p:cNvSpPr txBox="1">
            <a:spLocks/>
          </p:cNvSpPr>
          <p:nvPr/>
        </p:nvSpPr>
        <p:spPr>
          <a:xfrm>
            <a:off x="444824" y="76072"/>
            <a:ext cx="359490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과제 내용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D5DB9E-D0E2-1F48-BC9F-961388F2AE45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8D13BD-67D2-1749-9906-D14CF6CF957A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E322AD-F28C-BD43-A401-FEE8C70C2F15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7C419F-FA72-2A4E-A84E-A7776C510416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254BA98-E887-0B41-83E2-9F92A44DC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027" y="1483028"/>
            <a:ext cx="2924034" cy="292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6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82A969-CB4C-5D45-BE53-712ED9449388}"/>
              </a:ext>
            </a:extLst>
          </p:cNvPr>
          <p:cNvSpPr txBox="1"/>
          <p:nvPr/>
        </p:nvSpPr>
        <p:spPr>
          <a:xfrm>
            <a:off x="1277833" y="3729927"/>
            <a:ext cx="2585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현재 좌석배정기는 </a:t>
            </a: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직접 좌석배정기에 가지 않으면 좌석예약이 불가능</a:t>
            </a:r>
            <a:endParaRPr kumimoji="1"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46554-DE11-884D-AE59-688FD1E64F4F}"/>
              </a:ext>
            </a:extLst>
          </p:cNvPr>
          <p:cNvSpPr txBox="1"/>
          <p:nvPr/>
        </p:nvSpPr>
        <p:spPr>
          <a:xfrm>
            <a:off x="4398779" y="3729927"/>
            <a:ext cx="2853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연장 시간이 되면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1</a:t>
            </a: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층까지 내려와서 연장 버튼을 누르고 다시 올라가야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89A57-3369-AB47-8B1E-675708212DF5}"/>
              </a:ext>
            </a:extLst>
          </p:cNvPr>
          <p:cNvSpPr txBox="1"/>
          <p:nvPr/>
        </p:nvSpPr>
        <p:spPr>
          <a:xfrm>
            <a:off x="7787766" y="3729927"/>
            <a:ext cx="3814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시험기간 좌석배정기에 많은 사람이 몰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려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오랜 시간 줄지어 기다리는 현상 발생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11F404-3C30-204C-8673-86BCE0F9E2EB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8E080C93-85A5-1040-8217-F088CB9C93E9}"/>
              </a:ext>
            </a:extLst>
          </p:cNvPr>
          <p:cNvSpPr txBox="1">
            <a:spLocks/>
          </p:cNvSpPr>
          <p:nvPr/>
        </p:nvSpPr>
        <p:spPr>
          <a:xfrm>
            <a:off x="444823" y="76072"/>
            <a:ext cx="5380789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최종 결과물의 활용 및 효과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B05DC1B-BBE3-7447-92DE-983E833B2779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C6C6833-C6BE-A840-B1CF-7ECF42A573E9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52FB4A-C78C-7D41-81C4-5BB42E8E16D3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DC491C6-E2F3-FD4F-ABAE-E197CF41C50E}"/>
              </a:ext>
            </a:extLst>
          </p:cNvPr>
          <p:cNvSpPr txBox="1"/>
          <p:nvPr/>
        </p:nvSpPr>
        <p:spPr>
          <a:xfrm>
            <a:off x="710551" y="5317649"/>
            <a:ext cx="1077089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좌석 </a:t>
            </a:r>
            <a:r>
              <a:rPr kumimoji="1"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배정기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근처에서 바로 좌석 선택을 가능하게 만들어 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효율적인 시간 이용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가능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ED8F14-099B-AA46-A859-39B21CE7447A}"/>
              </a:ext>
            </a:extLst>
          </p:cNvPr>
          <p:cNvSpPr txBox="1"/>
          <p:nvPr/>
        </p:nvSpPr>
        <p:spPr>
          <a:xfrm>
            <a:off x="710174" y="5818591"/>
            <a:ext cx="981871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또한 도서관 내부에서 가능한 도서관 연장은 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학습시간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을 더 늘려줄 수 있음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8DCBA2-6F31-694E-8D73-38646208D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003610" y="1752282"/>
            <a:ext cx="1644004" cy="15931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018FCC-DF3A-D044-83E7-15DB5C2A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384" y="1934068"/>
            <a:ext cx="1194005" cy="11940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A49763-16C3-E843-AB32-A1AC9DF2C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743" y="1841394"/>
            <a:ext cx="1413096" cy="141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40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A5D5D4-FE50-3F47-9027-74C81738E1A6}"/>
              </a:ext>
            </a:extLst>
          </p:cNvPr>
          <p:cNvSpPr txBox="1"/>
          <p:nvPr/>
        </p:nvSpPr>
        <p:spPr>
          <a:xfrm>
            <a:off x="1619848" y="3427995"/>
            <a:ext cx="3074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공부에 집중하다 좌석 연장을 잊어버려 다른 사람이 그 좌석을 선택하는 경우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>
              <a:spcBef>
                <a:spcPct val="0"/>
              </a:spcBef>
            </a:pP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다른 자리를 다시 예약해야 하는 경우가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존재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CCFCA-8AAD-E94C-950A-41E7402E5C00}"/>
              </a:ext>
            </a:extLst>
          </p:cNvPr>
          <p:cNvSpPr txBox="1"/>
          <p:nvPr/>
        </p:nvSpPr>
        <p:spPr>
          <a:xfrm>
            <a:off x="7406419" y="3721478"/>
            <a:ext cx="3319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반대로 좌석의 반납을 잊어버려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빈 좌석이 그대로 방치되는 현상도 존재</a:t>
            </a:r>
            <a:endParaRPr kumimoji="1" lang="ko-KR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11F404-3C30-204C-8673-86BCE0F9E2EB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8E080C93-85A5-1040-8217-F088CB9C93E9}"/>
              </a:ext>
            </a:extLst>
          </p:cNvPr>
          <p:cNvSpPr txBox="1">
            <a:spLocks/>
          </p:cNvSpPr>
          <p:nvPr/>
        </p:nvSpPr>
        <p:spPr>
          <a:xfrm>
            <a:off x="444823" y="76072"/>
            <a:ext cx="5380789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최종 결과물의 활용 및 효과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B05DC1B-BBE3-7447-92DE-983E833B2779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C6C6833-C6BE-A840-B1CF-7ECF42A573E9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52FB4A-C78C-7D41-81C4-5BB42E8E16D3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1914372-FFB5-0E4D-A017-97EA189D8D67}"/>
              </a:ext>
            </a:extLst>
          </p:cNvPr>
          <p:cNvSpPr txBox="1"/>
          <p:nvPr/>
        </p:nvSpPr>
        <p:spPr>
          <a:xfrm>
            <a:off x="1891169" y="5575451"/>
            <a:ext cx="947983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연장 시간을 앱 내부 </a:t>
            </a:r>
            <a:r>
              <a:rPr kumimoji="1"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알람으로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알려주며</a:t>
            </a:r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좌석 반납도 어디서든 가능해 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좌석 유동성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에 도움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695074-A71C-2245-A8DB-F37BFDB42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169" y="1671211"/>
            <a:ext cx="1477328" cy="14773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4A2DA1-DB19-D14F-8EDD-5CB326528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504" y="2099294"/>
            <a:ext cx="1477327" cy="14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72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</TotalTime>
  <Words>477</Words>
  <Application>Microsoft Office PowerPoint</Application>
  <PresentationFormat>와이드스크린</PresentationFormat>
  <Paragraphs>126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NanumBarunGothicOTF</vt:lpstr>
      <vt:lpstr>Nanum Gothic</vt:lpstr>
      <vt:lpstr>Office 테마</vt:lpstr>
      <vt:lpstr>IT 융합응용공학과 캡스톤디자인1</vt:lpstr>
      <vt:lpstr>목차</vt:lpstr>
      <vt:lpstr>PowerPoint 프레젠테이션</vt:lpstr>
      <vt:lpstr>PowerPoint 프레젠테이션</vt:lpstr>
      <vt:lpstr>과제 목표 및 필요성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디자인-팀 라이브러리</dc:title>
  <dc:subject/>
  <dc:creator>김 민준</dc:creator>
  <cp:keywords/>
  <dc:description/>
  <cp:lastModifiedBy>KIM HYUNJEONG</cp:lastModifiedBy>
  <cp:revision>28</cp:revision>
  <dcterms:created xsi:type="dcterms:W3CDTF">2019-09-18T13:12:48Z</dcterms:created>
  <dcterms:modified xsi:type="dcterms:W3CDTF">2019-10-11T13:15:42Z</dcterms:modified>
  <cp:category/>
</cp:coreProperties>
</file>